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4" r:id="rId3"/>
    <p:sldId id="309" r:id="rId4"/>
    <p:sldId id="275" r:id="rId5"/>
    <p:sldId id="282" r:id="rId6"/>
    <p:sldId id="308" r:id="rId7"/>
    <p:sldId id="299" r:id="rId8"/>
    <p:sldId id="283" r:id="rId9"/>
    <p:sldId id="284" r:id="rId10"/>
    <p:sldId id="292" r:id="rId11"/>
    <p:sldId id="290" r:id="rId12"/>
    <p:sldId id="286" r:id="rId13"/>
    <p:sldId id="289" r:id="rId14"/>
    <p:sldId id="293" r:id="rId15"/>
    <p:sldId id="294" r:id="rId16"/>
    <p:sldId id="291" r:id="rId17"/>
    <p:sldId id="267" r:id="rId18"/>
    <p:sldId id="317" r:id="rId19"/>
    <p:sldId id="300" r:id="rId20"/>
    <p:sldId id="307" r:id="rId21"/>
    <p:sldId id="303" r:id="rId22"/>
    <p:sldId id="319" r:id="rId23"/>
    <p:sldId id="295" r:id="rId24"/>
    <p:sldId id="304" r:id="rId25"/>
    <p:sldId id="310" r:id="rId26"/>
    <p:sldId id="296" r:id="rId27"/>
    <p:sldId id="298" r:id="rId28"/>
    <p:sldId id="297" r:id="rId29"/>
    <p:sldId id="316" r:id="rId30"/>
    <p:sldId id="321" r:id="rId31"/>
    <p:sldId id="320" r:id="rId32"/>
    <p:sldId id="301" r:id="rId33"/>
    <p:sldId id="322" r:id="rId34"/>
    <p:sldId id="313" r:id="rId35"/>
    <p:sldId id="323" r:id="rId36"/>
    <p:sldId id="314" r:id="rId37"/>
    <p:sldId id="280" r:id="rId38"/>
    <p:sldId id="311" r:id="rId39"/>
    <p:sldId id="315" r:id="rId40"/>
    <p:sldId id="285" r:id="rId41"/>
    <p:sldId id="305" r:id="rId42"/>
    <p:sldId id="306" r:id="rId4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364"/>
    <a:srgbClr val="176C4C"/>
    <a:srgbClr val="3DB5BE"/>
    <a:srgbClr val="DD5893"/>
    <a:srgbClr val="05CFFF"/>
    <a:srgbClr val="236089"/>
    <a:srgbClr val="102B3E"/>
    <a:srgbClr val="0E475F"/>
    <a:srgbClr val="384F5F"/>
    <a:srgbClr val="1D9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1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02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4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9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52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9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92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9369-8C67-4597-BFA9-A9E18CC8059E}" type="datetimeFigureOut">
              <a:rPr lang="sv-SE" smtClean="0"/>
              <a:t>2016-10-11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png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19230"/>
            <a:ext cx="12192000" cy="2763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  <a:t>Scaling Betsson</a:t>
            </a:r>
            <a:b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>Journey of the monolith</a:t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</a:rPr>
              <a:t>Roger Johansson</a:t>
            </a:r>
            <a:endParaRPr lang="sv-SE" sz="4000" b="1" dirty="0">
              <a:solidFill>
                <a:srgbClr val="05C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12192000" cy="1900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b"/>
          <a:lstStyle/>
          <a:p>
            <a:pPr algn="ctr"/>
            <a:r>
              <a:rPr lang="sv-SE" sz="4000" dirty="0" smtClean="0">
                <a:solidFill>
                  <a:prstClr val="white"/>
                </a:solidFill>
              </a:rPr>
              <a:t> </a:t>
            </a:r>
            <a:endParaRPr lang="sv-SE" sz="4000" b="1" dirty="0">
              <a:solidFill>
                <a:srgbClr val="6FC8F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44" y="498293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Akka.NET Founder</a:t>
            </a:r>
            <a:br>
              <a:rPr lang="sv-SE" sz="2400" b="1" dirty="0" smtClean="0">
                <a:solidFill>
                  <a:prstClr val="white"/>
                </a:solidFill>
              </a:rPr>
            </a:br>
            <a:r>
              <a:rPr lang="sv-SE" sz="2400" b="1" dirty="0" smtClean="0">
                <a:solidFill>
                  <a:prstClr val="white"/>
                </a:solidFill>
              </a:rPr>
              <a:t>Twitter: @rogeralsing</a:t>
            </a:r>
          </a:p>
          <a:p>
            <a:r>
              <a:rPr lang="sv-SE" sz="2400" b="1" dirty="0" err="1" smtClean="0">
                <a:solidFill>
                  <a:prstClr val="white"/>
                </a:solidFill>
              </a:rPr>
              <a:t>Github</a:t>
            </a:r>
            <a:r>
              <a:rPr lang="sv-SE" sz="2400" b="1" dirty="0" smtClean="0">
                <a:solidFill>
                  <a:prstClr val="white"/>
                </a:solidFill>
              </a:rPr>
              <a:t>: </a:t>
            </a:r>
            <a:r>
              <a:rPr lang="sv-SE" sz="2400" b="1" dirty="0" err="1" smtClean="0">
                <a:solidFill>
                  <a:prstClr val="white"/>
                </a:solidFill>
              </a:rPr>
              <a:t>rogeralsing</a:t>
            </a:r>
            <a:endParaRPr lang="sv-SE" sz="2400" b="1" dirty="0" smtClean="0">
              <a:solidFill>
                <a:prstClr val="white"/>
              </a:solidFill>
            </a:endParaRPr>
          </a:p>
          <a:p>
            <a:r>
              <a:rPr lang="sv-SE" sz="2400" b="1" dirty="0" smtClean="0">
                <a:solidFill>
                  <a:prstClr val="white"/>
                </a:solidFill>
              </a:rPr>
              <a:t>Mail: roger.johansson@betsson.com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5303" r="10637" b="21485"/>
          <a:stretch/>
        </p:blipFill>
        <p:spPr bwMode="auto">
          <a:xfrm>
            <a:off x="3163780" y="496315"/>
            <a:ext cx="5864440" cy="908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34980" y="609092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Github.com/rogeralsing/presentations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53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Problems?</a:t>
            </a:r>
            <a:endParaRPr lang="sv-SE" sz="6000" b="1" dirty="0">
              <a:solidFill>
                <a:srgbClr val="F163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Point to point communication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47083" y="3057474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</a:t>
            </a:r>
            <a:br>
              <a:rPr lang="sv-SE" b="1" dirty="0" smtClean="0"/>
            </a:br>
            <a:r>
              <a:rPr lang="sv-SE" b="1" dirty="0" smtClean="0"/>
              <a:t>Producer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383045" y="3057473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 Consumer</a:t>
            </a:r>
            <a:endParaRPr lang="sv-SE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0641" y="4131976"/>
            <a:ext cx="1497563" cy="0"/>
          </a:xfrm>
          <a:prstGeom prst="straightConnector1">
            <a:avLst/>
          </a:prstGeom>
          <a:ln w="63500" cap="rnd">
            <a:solidFill>
              <a:srgbClr val="F1636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8684476" y="3013968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No Redundancy</a:t>
            </a:r>
          </a:p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/>
            </a:r>
            <a:br>
              <a:rPr lang="sv-SE" sz="2000" b="1" dirty="0" smtClean="0">
                <a:solidFill>
                  <a:srgbClr val="102B3E"/>
                </a:solidFill>
              </a:rPr>
            </a:br>
            <a:r>
              <a:rPr lang="sv-SE" sz="2000" b="1" dirty="0" smtClean="0">
                <a:solidFill>
                  <a:srgbClr val="102B3E"/>
                </a:solidFill>
              </a:rPr>
              <a:t>Doesn’t Scale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Shared Servers, Noisy Neighbours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8371901" y="3093464"/>
            <a:ext cx="2136637" cy="2236016"/>
            <a:chOff x="8371901" y="3093464"/>
            <a:chExt cx="2136637" cy="2236016"/>
          </a:xfrm>
        </p:grpSpPr>
        <p:sp>
          <p:nvSpPr>
            <p:cNvPr id="40" name="Oval Callout 39"/>
            <p:cNvSpPr/>
            <p:nvPr/>
          </p:nvSpPr>
          <p:spPr>
            <a:xfrm>
              <a:off x="8371901" y="3093464"/>
              <a:ext cx="2136637" cy="2236016"/>
            </a:xfrm>
            <a:prstGeom prst="wedgeEllipseCallout">
              <a:avLst>
                <a:gd name="adj1" fmla="val -104662"/>
                <a:gd name="adj2" fmla="val 267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2" name="Picture 8" descr="http://www.memes.at/faces/cry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371" y="3515187"/>
              <a:ext cx="1440332" cy="140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/>
          <p:cNvSpPr/>
          <p:nvPr/>
        </p:nvSpPr>
        <p:spPr>
          <a:xfrm>
            <a:off x="5101643" y="3318733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16" name="Rounded Rectangle 15"/>
          <p:cNvSpPr/>
          <p:nvPr/>
        </p:nvSpPr>
        <p:spPr>
          <a:xfrm>
            <a:off x="5101643" y="3988982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Gaming</a:t>
            </a:r>
            <a:endParaRPr lang="sv-SE" dirty="0"/>
          </a:p>
        </p:txBody>
      </p:sp>
      <p:sp>
        <p:nvSpPr>
          <p:cNvPr id="17" name="Rounded Rectangle 16"/>
          <p:cNvSpPr/>
          <p:nvPr/>
        </p:nvSpPr>
        <p:spPr>
          <a:xfrm>
            <a:off x="5101642" y="4659231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Campaigns</a:t>
            </a:r>
            <a:endParaRPr lang="sv-SE" dirty="0"/>
          </a:p>
        </p:txBody>
      </p:sp>
      <p:sp>
        <p:nvSpPr>
          <p:cNvPr id="18" name="Rounded Rectangle 17"/>
          <p:cNvSpPr/>
          <p:nvPr/>
        </p:nvSpPr>
        <p:spPr>
          <a:xfrm>
            <a:off x="5101641" y="5329480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…</a:t>
            </a:r>
            <a:endParaRPr lang="sv-SE" dirty="0"/>
          </a:p>
        </p:txBody>
      </p:sp>
      <p:sp>
        <p:nvSpPr>
          <p:cNvPr id="19" name="Isosceles Triangle 2"/>
          <p:cNvSpPr/>
          <p:nvPr/>
        </p:nvSpPr>
        <p:spPr>
          <a:xfrm rot="10299074">
            <a:off x="6453592" y="4772952"/>
            <a:ext cx="383419" cy="349806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7"/>
          <p:cNvSpPr/>
          <p:nvPr/>
        </p:nvSpPr>
        <p:spPr>
          <a:xfrm rot="18900000">
            <a:off x="6477488" y="4102025"/>
            <a:ext cx="335628" cy="343443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Hexagon 8"/>
          <p:cNvSpPr/>
          <p:nvPr/>
        </p:nvSpPr>
        <p:spPr>
          <a:xfrm rot="16200000">
            <a:off x="6469856" y="3391246"/>
            <a:ext cx="307154" cy="43643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Heart 11"/>
          <p:cNvSpPr/>
          <p:nvPr/>
        </p:nvSpPr>
        <p:spPr>
          <a:xfrm rot="14287302">
            <a:off x="6480934" y="5471492"/>
            <a:ext cx="371230" cy="28454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3" name="Oval Callout 2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0" name="Picture 6" descr="http://www.pngall.com/wp-content/uploads/2016/05/Trollface-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07" y="2849103"/>
              <a:ext cx="1666545" cy="15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5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Single point of failure…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26" name="Oval Callout 25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074" name="Picture 2" descr="http://cliparts.co/cliparts/ki8/ozr/ki8ozrke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08" y="2837351"/>
              <a:ext cx="1269543" cy="154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2" name="Rounded Rectangle 11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7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6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…Same issue with deployment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1683462" y="2491456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solidFill>
                  <a:srgbClr val="102B3E"/>
                </a:solidFill>
              </a:rPr>
              <a:t>Down during deployment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Problems!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04" y="2903666"/>
            <a:ext cx="4478957" cy="3117489"/>
          </a:xfrm>
        </p:spPr>
        <p:txBody>
          <a:bodyPr/>
          <a:lstStyle/>
          <a:p>
            <a:r>
              <a:rPr lang="sv-SE" dirty="0">
                <a:solidFill>
                  <a:srgbClr val="FFFFFF"/>
                </a:solidFill>
              </a:rPr>
              <a:t>Scalability, Elasticity</a:t>
            </a:r>
          </a:p>
          <a:p>
            <a:r>
              <a:rPr lang="sv-SE" dirty="0">
                <a:solidFill>
                  <a:srgbClr val="FFFFFF"/>
                </a:solidFill>
              </a:rPr>
              <a:t>Isolation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Availability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0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The Current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27" name="Freeform 26"/>
          <p:cNvSpPr/>
          <p:nvPr/>
        </p:nvSpPr>
        <p:spPr>
          <a:xfrm>
            <a:off x="3144063" y="4494630"/>
            <a:ext cx="452823" cy="329198"/>
          </a:xfrm>
          <a:custGeom>
            <a:avLst/>
            <a:gdLst>
              <a:gd name="connsiteX0" fmla="*/ 90296 w 452823"/>
              <a:gd name="connsiteY0" fmla="*/ 18 h 329198"/>
              <a:gd name="connsiteX1" fmla="*/ 116317 w 452823"/>
              <a:gd name="connsiteY1" fmla="*/ 3364 h 329198"/>
              <a:gd name="connsiteX2" fmla="*/ 128535 w 452823"/>
              <a:gd name="connsiteY2" fmla="*/ 7139 h 329198"/>
              <a:gd name="connsiteX3" fmla="*/ 128535 w 452823"/>
              <a:gd name="connsiteY3" fmla="*/ 5976 h 329198"/>
              <a:gd name="connsiteX4" fmla="*/ 129055 w 452823"/>
              <a:gd name="connsiteY4" fmla="*/ 6177 h 329198"/>
              <a:gd name="connsiteX5" fmla="*/ 211628 w 452823"/>
              <a:gd name="connsiteY5" fmla="*/ 38172 h 329198"/>
              <a:gd name="connsiteX6" fmla="*/ 302499 w 452823"/>
              <a:gd name="connsiteY6" fmla="*/ 3923 h 329198"/>
              <a:gd name="connsiteX7" fmla="*/ 309265 w 452823"/>
              <a:gd name="connsiteY7" fmla="*/ 4282 h 329198"/>
              <a:gd name="connsiteX8" fmla="*/ 309265 w 452823"/>
              <a:gd name="connsiteY8" fmla="*/ 3923 h 329198"/>
              <a:gd name="connsiteX9" fmla="*/ 318725 w 452823"/>
              <a:gd name="connsiteY9" fmla="*/ 4249 h 329198"/>
              <a:gd name="connsiteX10" fmla="*/ 398520 w 452823"/>
              <a:gd name="connsiteY10" fmla="*/ 27907 h 329198"/>
              <a:gd name="connsiteX11" fmla="*/ 369277 w 452823"/>
              <a:gd name="connsiteY11" fmla="*/ 326177 h 329198"/>
              <a:gd name="connsiteX12" fmla="*/ 313044 w 452823"/>
              <a:gd name="connsiteY12" fmla="*/ 328069 h 329198"/>
              <a:gd name="connsiteX13" fmla="*/ 309265 w 452823"/>
              <a:gd name="connsiteY13" fmla="*/ 327405 h 329198"/>
              <a:gd name="connsiteX14" fmla="*/ 309265 w 452823"/>
              <a:gd name="connsiteY14" fmla="*/ 327763 h 329198"/>
              <a:gd name="connsiteX15" fmla="*/ 297140 w 452823"/>
              <a:gd name="connsiteY15" fmla="*/ 324485 h 329198"/>
              <a:gd name="connsiteX16" fmla="*/ 217261 w 452823"/>
              <a:gd name="connsiteY16" fmla="*/ 300567 h 329198"/>
              <a:gd name="connsiteX17" fmla="*/ 146477 w 452823"/>
              <a:gd name="connsiteY17" fmla="*/ 317166 h 329198"/>
              <a:gd name="connsiteX18" fmla="*/ 128535 w 452823"/>
              <a:gd name="connsiteY18" fmla="*/ 320748 h 329198"/>
              <a:gd name="connsiteX19" fmla="*/ 128535 w 452823"/>
              <a:gd name="connsiteY19" fmla="*/ 321911 h 329198"/>
              <a:gd name="connsiteX20" fmla="*/ 127146 w 452823"/>
              <a:gd name="connsiteY20" fmla="*/ 322134 h 329198"/>
              <a:gd name="connsiteX21" fmla="*/ 52182 w 452823"/>
              <a:gd name="connsiteY21" fmla="*/ 305208 h 329198"/>
              <a:gd name="connsiteX22" fmla="*/ 22367 w 452823"/>
              <a:gd name="connsiteY22" fmla="*/ 37997 h 329198"/>
              <a:gd name="connsiteX23" fmla="*/ 90296 w 452823"/>
              <a:gd name="connsiteY23" fmla="*/ 18 h 3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2823" h="329198">
                <a:moveTo>
                  <a:pt x="90296" y="18"/>
                </a:moveTo>
                <a:cubicBezTo>
                  <a:pt x="99051" y="-169"/>
                  <a:pt x="107713" y="1132"/>
                  <a:pt x="116317" y="3364"/>
                </a:cubicBezTo>
                <a:lnTo>
                  <a:pt x="128535" y="7139"/>
                </a:lnTo>
                <a:lnTo>
                  <a:pt x="128535" y="5976"/>
                </a:lnTo>
                <a:lnTo>
                  <a:pt x="129055" y="6177"/>
                </a:lnTo>
                <a:cubicBezTo>
                  <a:pt x="156521" y="18270"/>
                  <a:pt x="183458" y="40805"/>
                  <a:pt x="211628" y="38172"/>
                </a:cubicBezTo>
                <a:cubicBezTo>
                  <a:pt x="251491" y="41057"/>
                  <a:pt x="267066" y="5975"/>
                  <a:pt x="302499" y="3923"/>
                </a:cubicBezTo>
                <a:lnTo>
                  <a:pt x="309265" y="4282"/>
                </a:lnTo>
                <a:lnTo>
                  <a:pt x="309265" y="3923"/>
                </a:lnTo>
                <a:lnTo>
                  <a:pt x="318725" y="4249"/>
                </a:lnTo>
                <a:cubicBezTo>
                  <a:pt x="339978" y="6421"/>
                  <a:pt x="365679" y="13370"/>
                  <a:pt x="398520" y="27907"/>
                </a:cubicBezTo>
                <a:cubicBezTo>
                  <a:pt x="507910" y="104840"/>
                  <a:pt x="427763" y="306007"/>
                  <a:pt x="369277" y="326177"/>
                </a:cubicBezTo>
                <a:cubicBezTo>
                  <a:pt x="346883" y="329725"/>
                  <a:pt x="328889" y="329859"/>
                  <a:pt x="313044" y="328069"/>
                </a:cubicBezTo>
                <a:lnTo>
                  <a:pt x="309265" y="327405"/>
                </a:lnTo>
                <a:lnTo>
                  <a:pt x="309265" y="327763"/>
                </a:lnTo>
                <a:lnTo>
                  <a:pt x="297140" y="324485"/>
                </a:lnTo>
                <a:cubicBezTo>
                  <a:pt x="273973" y="316129"/>
                  <a:pt x="254966" y="300400"/>
                  <a:pt x="217261" y="300567"/>
                </a:cubicBezTo>
                <a:cubicBezTo>
                  <a:pt x="195191" y="298827"/>
                  <a:pt x="171538" y="310473"/>
                  <a:pt x="146477" y="317166"/>
                </a:cubicBezTo>
                <a:lnTo>
                  <a:pt x="128535" y="320748"/>
                </a:lnTo>
                <a:lnTo>
                  <a:pt x="128535" y="321911"/>
                </a:lnTo>
                <a:lnTo>
                  <a:pt x="127146" y="322134"/>
                </a:lnTo>
                <a:cubicBezTo>
                  <a:pt x="103083" y="324437"/>
                  <a:pt x="78064" y="321374"/>
                  <a:pt x="52182" y="305208"/>
                </a:cubicBezTo>
                <a:cubicBezTo>
                  <a:pt x="8628" y="266831"/>
                  <a:pt x="-23525" y="130994"/>
                  <a:pt x="22367" y="37997"/>
                </a:cubicBezTo>
                <a:cubicBezTo>
                  <a:pt x="45945" y="10246"/>
                  <a:pt x="68410" y="484"/>
                  <a:pt x="90296" y="18"/>
                </a:cubicBezTo>
                <a:close/>
              </a:path>
            </a:pathLst>
          </a:custGeom>
          <a:solidFill>
            <a:srgbClr val="DD5893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8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grpSp>
        <p:nvGrpSpPr>
          <p:cNvPr id="81" name="Group 80"/>
          <p:cNvGrpSpPr/>
          <p:nvPr/>
        </p:nvGrpSpPr>
        <p:grpSpPr>
          <a:xfrm>
            <a:off x="3823298" y="3288145"/>
            <a:ext cx="3693507" cy="2742170"/>
            <a:chOff x="3823298" y="3288145"/>
            <a:chExt cx="3693507" cy="2742170"/>
          </a:xfrm>
        </p:grpSpPr>
        <p:sp>
          <p:nvSpPr>
            <p:cNvPr id="47" name="Trapezoid 46"/>
            <p:cNvSpPr/>
            <p:nvPr/>
          </p:nvSpPr>
          <p:spPr>
            <a:xfrm rot="16200000">
              <a:off x="2878713" y="4232730"/>
              <a:ext cx="2742170" cy="852999"/>
            </a:xfrm>
            <a:prstGeom prst="trapezoid">
              <a:avLst>
                <a:gd name="adj" fmla="val 126802"/>
              </a:avLst>
            </a:prstGeom>
            <a:solidFill>
              <a:srgbClr val="0E475F"/>
            </a:soli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675195" y="3288145"/>
              <a:ext cx="2841610" cy="2742170"/>
              <a:chOff x="4675195" y="2878042"/>
              <a:chExt cx="2841610" cy="274217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675195" y="2878042"/>
                <a:ext cx="2841610" cy="2742170"/>
              </a:xfrm>
              <a:prstGeom prst="rect">
                <a:avLst/>
              </a:prstGeom>
              <a:solidFill>
                <a:srgbClr val="102B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sv-SE" b="1" dirty="0" smtClean="0"/>
                  <a:t>Bounded Contexts</a:t>
                </a:r>
                <a:endParaRPr lang="sv-SE" b="1" dirty="0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5101643" y="3318733"/>
                <a:ext cx="1988717" cy="581463"/>
                <a:chOff x="5101643" y="3318733"/>
                <a:chExt cx="1988717" cy="581463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5101643" y="3318733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Login</a:t>
                  </a:r>
                  <a:endParaRPr lang="sv-SE" dirty="0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6381209" y="3386832"/>
                  <a:ext cx="174546" cy="438366"/>
                </a:xfrm>
                <a:custGeom>
                  <a:avLst/>
                  <a:gdLst>
                    <a:gd name="connsiteX0" fmla="*/ 431979 w 614916"/>
                    <a:gd name="connsiteY0" fmla="*/ 85 h 1544342"/>
                    <a:gd name="connsiteX1" fmla="*/ 556463 w 614916"/>
                    <a:gd name="connsiteY1" fmla="*/ 16091 h 1544342"/>
                    <a:gd name="connsiteX2" fmla="*/ 614916 w 614916"/>
                    <a:gd name="connsiteY2" fmla="*/ 34153 h 1544342"/>
                    <a:gd name="connsiteX3" fmla="*/ 614916 w 614916"/>
                    <a:gd name="connsiteY3" fmla="*/ 1540032 h 1544342"/>
                    <a:gd name="connsiteX4" fmla="*/ 608271 w 614916"/>
                    <a:gd name="connsiteY4" fmla="*/ 1541097 h 1544342"/>
                    <a:gd name="connsiteX5" fmla="*/ 249640 w 614916"/>
                    <a:gd name="connsiteY5" fmla="*/ 1460124 h 1544342"/>
                    <a:gd name="connsiteX6" fmla="*/ 107004 w 614916"/>
                    <a:gd name="connsiteY6" fmla="*/ 181777 h 1544342"/>
                    <a:gd name="connsiteX7" fmla="*/ 431979 w 614916"/>
                    <a:gd name="connsiteY7" fmla="*/ 85 h 1544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916" h="1544342">
                      <a:moveTo>
                        <a:pt x="431979" y="85"/>
                      </a:moveTo>
                      <a:cubicBezTo>
                        <a:pt x="473862" y="-808"/>
                        <a:pt x="515301" y="5415"/>
                        <a:pt x="556463" y="16091"/>
                      </a:cubicBezTo>
                      <a:lnTo>
                        <a:pt x="614916" y="34153"/>
                      </a:lnTo>
                      <a:lnTo>
                        <a:pt x="614916" y="1540032"/>
                      </a:lnTo>
                      <a:lnTo>
                        <a:pt x="608271" y="1541097"/>
                      </a:lnTo>
                      <a:cubicBezTo>
                        <a:pt x="493152" y="1552113"/>
                        <a:pt x="373460" y="1537460"/>
                        <a:pt x="249640" y="1460124"/>
                      </a:cubicBezTo>
                      <a:cubicBezTo>
                        <a:pt x="41278" y="1276526"/>
                        <a:pt x="-112543" y="626678"/>
                        <a:pt x="107004" y="181777"/>
                      </a:cubicBezTo>
                      <a:cubicBezTo>
                        <a:pt x="219802" y="49016"/>
                        <a:pt x="327274" y="2316"/>
                        <a:pt x="431979" y="85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5101643" y="3988982"/>
                <a:ext cx="1988717" cy="581463"/>
                <a:chOff x="5101643" y="3988982"/>
                <a:chExt cx="1988717" cy="58146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5101643" y="3988982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Registration</a:t>
                  </a:r>
                  <a:endParaRPr lang="sv-SE" dirty="0"/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6555755" y="4059832"/>
                  <a:ext cx="245424" cy="439762"/>
                </a:xfrm>
                <a:custGeom>
                  <a:avLst/>
                  <a:gdLst>
                    <a:gd name="connsiteX0" fmla="*/ 1036823 w 1077146"/>
                    <a:gd name="connsiteY0" fmla="*/ 0 h 1549261"/>
                    <a:gd name="connsiteX1" fmla="*/ 1077146 w 1077146"/>
                    <a:gd name="connsiteY1" fmla="*/ 1715 h 1549261"/>
                    <a:gd name="connsiteX2" fmla="*/ 1077146 w 1077146"/>
                    <a:gd name="connsiteY2" fmla="*/ 1549261 h 1549261"/>
                    <a:gd name="connsiteX3" fmla="*/ 1004878 w 1077146"/>
                    <a:gd name="connsiteY3" fmla="*/ 1533577 h 1549261"/>
                    <a:gd name="connsiteX4" fmla="*/ 528801 w 1077146"/>
                    <a:gd name="connsiteY4" fmla="*/ 1419154 h 1549261"/>
                    <a:gd name="connsiteX5" fmla="*/ 106934 w 1077146"/>
                    <a:gd name="connsiteY5" fmla="*/ 1498565 h 1549261"/>
                    <a:gd name="connsiteX6" fmla="*/ 0 w 1077146"/>
                    <a:gd name="connsiteY6" fmla="*/ 1515701 h 1549261"/>
                    <a:gd name="connsiteX7" fmla="*/ 0 w 1077146"/>
                    <a:gd name="connsiteY7" fmla="*/ 9822 h 1549261"/>
                    <a:gd name="connsiteX8" fmla="*/ 3100 w 1077146"/>
                    <a:gd name="connsiteY8" fmla="*/ 10780 h 1549261"/>
                    <a:gd name="connsiteX9" fmla="*/ 495231 w 1077146"/>
                    <a:gd name="connsiteY9" fmla="*/ 163848 h 1549261"/>
                    <a:gd name="connsiteX10" fmla="*/ 1036823 w 1077146"/>
                    <a:gd name="connsiteY10" fmla="*/ 0 h 154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7146" h="1549261">
                      <a:moveTo>
                        <a:pt x="1036823" y="0"/>
                      </a:moveTo>
                      <a:lnTo>
                        <a:pt x="1077146" y="1715"/>
                      </a:lnTo>
                      <a:lnTo>
                        <a:pt x="1077146" y="1549261"/>
                      </a:lnTo>
                      <a:lnTo>
                        <a:pt x="1004878" y="1533577"/>
                      </a:lnTo>
                      <a:cubicBezTo>
                        <a:pt x="866808" y="1493602"/>
                        <a:pt x="753524" y="1418353"/>
                        <a:pt x="528801" y="1419154"/>
                      </a:cubicBezTo>
                      <a:cubicBezTo>
                        <a:pt x="397270" y="1410828"/>
                        <a:pt x="256297" y="1466545"/>
                        <a:pt x="106934" y="1498565"/>
                      </a:cubicBezTo>
                      <a:lnTo>
                        <a:pt x="0" y="1515701"/>
                      </a:lnTo>
                      <a:lnTo>
                        <a:pt x="0" y="9822"/>
                      </a:lnTo>
                      <a:lnTo>
                        <a:pt x="3100" y="10780"/>
                      </a:lnTo>
                      <a:cubicBezTo>
                        <a:pt x="166794" y="68635"/>
                        <a:pt x="327341" y="176444"/>
                        <a:pt x="495231" y="163848"/>
                      </a:cubicBezTo>
                      <a:cubicBezTo>
                        <a:pt x="732812" y="177648"/>
                        <a:pt x="825641" y="9816"/>
                        <a:pt x="1036823" y="0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101642" y="4659231"/>
                <a:ext cx="1988717" cy="581463"/>
                <a:chOff x="5101642" y="4659231"/>
                <a:chExt cx="1988717" cy="581463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5101642" y="4659231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Customer Data</a:t>
                  </a:r>
                  <a:endParaRPr lang="sv-SE" dirty="0"/>
                </a:p>
              </p:txBody>
            </p:sp>
            <p:sp>
              <p:nvSpPr>
                <p:cNvPr id="73" name="Freeform 72"/>
                <p:cNvSpPr/>
                <p:nvPr/>
              </p:nvSpPr>
              <p:spPr>
                <a:xfrm>
                  <a:off x="6801179" y="4729106"/>
                  <a:ext cx="194946" cy="441711"/>
                </a:xfrm>
                <a:custGeom>
                  <a:avLst/>
                  <a:gdLst>
                    <a:gd name="connsiteX0" fmla="*/ 0 w 556062"/>
                    <a:gd name="connsiteY0" fmla="*/ 0 h 1556126"/>
                    <a:gd name="connsiteX1" fmla="*/ 36642 w 556062"/>
                    <a:gd name="connsiteY1" fmla="*/ 1559 h 1556126"/>
                    <a:gd name="connsiteX2" fmla="*/ 345721 w 556062"/>
                    <a:gd name="connsiteY2" fmla="*/ 114741 h 1556126"/>
                    <a:gd name="connsiteX3" fmla="*/ 232450 w 556062"/>
                    <a:gd name="connsiteY3" fmla="*/ 1541674 h 1556126"/>
                    <a:gd name="connsiteX4" fmla="*/ 14638 w 556062"/>
                    <a:gd name="connsiteY4" fmla="*/ 1550723 h 1556126"/>
                    <a:gd name="connsiteX5" fmla="*/ 0 w 556062"/>
                    <a:gd name="connsiteY5" fmla="*/ 1547546 h 1556126"/>
                    <a:gd name="connsiteX6" fmla="*/ 0 w 556062"/>
                    <a:gd name="connsiteY6" fmla="*/ 0 h 1556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6062" h="1556126">
                      <a:moveTo>
                        <a:pt x="0" y="0"/>
                      </a:moveTo>
                      <a:lnTo>
                        <a:pt x="36642" y="1559"/>
                      </a:lnTo>
                      <a:cubicBezTo>
                        <a:pt x="118964" y="11951"/>
                        <a:pt x="218516" y="45193"/>
                        <a:pt x="345721" y="114741"/>
                      </a:cubicBezTo>
                      <a:cubicBezTo>
                        <a:pt x="769436" y="482789"/>
                        <a:pt x="458995" y="1445179"/>
                        <a:pt x="232450" y="1541674"/>
                      </a:cubicBezTo>
                      <a:cubicBezTo>
                        <a:pt x="145709" y="1558647"/>
                        <a:pt x="76011" y="1559288"/>
                        <a:pt x="14638" y="1550723"/>
                      </a:cubicBezTo>
                      <a:lnTo>
                        <a:pt x="0" y="15475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3144063" y="4494630"/>
            <a:ext cx="452823" cy="329198"/>
            <a:chOff x="8281429" y="3923410"/>
            <a:chExt cx="614916" cy="447038"/>
          </a:xfrm>
        </p:grpSpPr>
        <p:sp>
          <p:nvSpPr>
            <p:cNvPr id="22" name="Freeform 21"/>
            <p:cNvSpPr/>
            <p:nvPr/>
          </p:nvSpPr>
          <p:spPr>
            <a:xfrm>
              <a:off x="8281429" y="3923410"/>
              <a:ext cx="174546" cy="438366"/>
            </a:xfrm>
            <a:custGeom>
              <a:avLst/>
              <a:gdLst>
                <a:gd name="connsiteX0" fmla="*/ 431979 w 614916"/>
                <a:gd name="connsiteY0" fmla="*/ 85 h 1544342"/>
                <a:gd name="connsiteX1" fmla="*/ 556463 w 614916"/>
                <a:gd name="connsiteY1" fmla="*/ 16091 h 1544342"/>
                <a:gd name="connsiteX2" fmla="*/ 614916 w 614916"/>
                <a:gd name="connsiteY2" fmla="*/ 34153 h 1544342"/>
                <a:gd name="connsiteX3" fmla="*/ 614916 w 614916"/>
                <a:gd name="connsiteY3" fmla="*/ 1540032 h 1544342"/>
                <a:gd name="connsiteX4" fmla="*/ 608271 w 614916"/>
                <a:gd name="connsiteY4" fmla="*/ 1541097 h 1544342"/>
                <a:gd name="connsiteX5" fmla="*/ 249640 w 614916"/>
                <a:gd name="connsiteY5" fmla="*/ 1460124 h 1544342"/>
                <a:gd name="connsiteX6" fmla="*/ 107004 w 614916"/>
                <a:gd name="connsiteY6" fmla="*/ 181777 h 1544342"/>
                <a:gd name="connsiteX7" fmla="*/ 431979 w 614916"/>
                <a:gd name="connsiteY7" fmla="*/ 85 h 15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916" h="1544342">
                  <a:moveTo>
                    <a:pt x="431979" y="85"/>
                  </a:moveTo>
                  <a:cubicBezTo>
                    <a:pt x="473862" y="-808"/>
                    <a:pt x="515301" y="5415"/>
                    <a:pt x="556463" y="16091"/>
                  </a:cubicBezTo>
                  <a:lnTo>
                    <a:pt x="614916" y="34153"/>
                  </a:lnTo>
                  <a:lnTo>
                    <a:pt x="614916" y="1540032"/>
                  </a:lnTo>
                  <a:lnTo>
                    <a:pt x="608271" y="1541097"/>
                  </a:lnTo>
                  <a:cubicBezTo>
                    <a:pt x="493152" y="1552113"/>
                    <a:pt x="373460" y="1537460"/>
                    <a:pt x="249640" y="1460124"/>
                  </a:cubicBezTo>
                  <a:cubicBezTo>
                    <a:pt x="41278" y="1276526"/>
                    <a:pt x="-112543" y="626678"/>
                    <a:pt x="107004" y="181777"/>
                  </a:cubicBezTo>
                  <a:cubicBezTo>
                    <a:pt x="219802" y="49016"/>
                    <a:pt x="327274" y="2316"/>
                    <a:pt x="431979" y="85"/>
                  </a:cubicBezTo>
                  <a:close/>
                </a:path>
              </a:pathLst>
            </a:custGeom>
            <a:solidFill>
              <a:srgbClr val="DD5893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455975" y="3928737"/>
              <a:ext cx="245424" cy="439762"/>
            </a:xfrm>
            <a:custGeom>
              <a:avLst/>
              <a:gdLst>
                <a:gd name="connsiteX0" fmla="*/ 1036823 w 1077146"/>
                <a:gd name="connsiteY0" fmla="*/ 0 h 1549261"/>
                <a:gd name="connsiteX1" fmla="*/ 1077146 w 1077146"/>
                <a:gd name="connsiteY1" fmla="*/ 1715 h 1549261"/>
                <a:gd name="connsiteX2" fmla="*/ 1077146 w 1077146"/>
                <a:gd name="connsiteY2" fmla="*/ 1549261 h 1549261"/>
                <a:gd name="connsiteX3" fmla="*/ 1004878 w 1077146"/>
                <a:gd name="connsiteY3" fmla="*/ 1533577 h 1549261"/>
                <a:gd name="connsiteX4" fmla="*/ 528801 w 1077146"/>
                <a:gd name="connsiteY4" fmla="*/ 1419154 h 1549261"/>
                <a:gd name="connsiteX5" fmla="*/ 106934 w 1077146"/>
                <a:gd name="connsiteY5" fmla="*/ 1498565 h 1549261"/>
                <a:gd name="connsiteX6" fmla="*/ 0 w 1077146"/>
                <a:gd name="connsiteY6" fmla="*/ 1515701 h 1549261"/>
                <a:gd name="connsiteX7" fmla="*/ 0 w 1077146"/>
                <a:gd name="connsiteY7" fmla="*/ 9822 h 1549261"/>
                <a:gd name="connsiteX8" fmla="*/ 3100 w 1077146"/>
                <a:gd name="connsiteY8" fmla="*/ 10780 h 1549261"/>
                <a:gd name="connsiteX9" fmla="*/ 495231 w 1077146"/>
                <a:gd name="connsiteY9" fmla="*/ 163848 h 1549261"/>
                <a:gd name="connsiteX10" fmla="*/ 1036823 w 1077146"/>
                <a:gd name="connsiteY10" fmla="*/ 0 h 154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146" h="1549261">
                  <a:moveTo>
                    <a:pt x="1036823" y="0"/>
                  </a:moveTo>
                  <a:lnTo>
                    <a:pt x="1077146" y="1715"/>
                  </a:lnTo>
                  <a:lnTo>
                    <a:pt x="1077146" y="1549261"/>
                  </a:lnTo>
                  <a:lnTo>
                    <a:pt x="1004878" y="1533577"/>
                  </a:lnTo>
                  <a:cubicBezTo>
                    <a:pt x="866808" y="1493602"/>
                    <a:pt x="753524" y="1418353"/>
                    <a:pt x="528801" y="1419154"/>
                  </a:cubicBezTo>
                  <a:cubicBezTo>
                    <a:pt x="397270" y="1410828"/>
                    <a:pt x="256297" y="1466545"/>
                    <a:pt x="106934" y="1498565"/>
                  </a:cubicBezTo>
                  <a:lnTo>
                    <a:pt x="0" y="1515701"/>
                  </a:lnTo>
                  <a:lnTo>
                    <a:pt x="0" y="9822"/>
                  </a:lnTo>
                  <a:lnTo>
                    <a:pt x="3100" y="10780"/>
                  </a:lnTo>
                  <a:cubicBezTo>
                    <a:pt x="166794" y="68635"/>
                    <a:pt x="327341" y="176444"/>
                    <a:pt x="495231" y="163848"/>
                  </a:cubicBezTo>
                  <a:cubicBezTo>
                    <a:pt x="732812" y="177648"/>
                    <a:pt x="825641" y="9816"/>
                    <a:pt x="1036823" y="0"/>
                  </a:cubicBezTo>
                  <a:close/>
                </a:path>
              </a:pathLst>
            </a:custGeom>
            <a:solidFill>
              <a:srgbClr val="3DB5BE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701399" y="3928737"/>
              <a:ext cx="194946" cy="441711"/>
            </a:xfrm>
            <a:custGeom>
              <a:avLst/>
              <a:gdLst>
                <a:gd name="connsiteX0" fmla="*/ 0 w 556062"/>
                <a:gd name="connsiteY0" fmla="*/ 0 h 1556126"/>
                <a:gd name="connsiteX1" fmla="*/ 36642 w 556062"/>
                <a:gd name="connsiteY1" fmla="*/ 1559 h 1556126"/>
                <a:gd name="connsiteX2" fmla="*/ 345721 w 556062"/>
                <a:gd name="connsiteY2" fmla="*/ 114741 h 1556126"/>
                <a:gd name="connsiteX3" fmla="*/ 232450 w 556062"/>
                <a:gd name="connsiteY3" fmla="*/ 1541674 h 1556126"/>
                <a:gd name="connsiteX4" fmla="*/ 14638 w 556062"/>
                <a:gd name="connsiteY4" fmla="*/ 1550723 h 1556126"/>
                <a:gd name="connsiteX5" fmla="*/ 0 w 556062"/>
                <a:gd name="connsiteY5" fmla="*/ 1547546 h 1556126"/>
                <a:gd name="connsiteX6" fmla="*/ 0 w 556062"/>
                <a:gd name="connsiteY6" fmla="*/ 0 h 1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062" h="1556126">
                  <a:moveTo>
                    <a:pt x="0" y="0"/>
                  </a:moveTo>
                  <a:lnTo>
                    <a:pt x="36642" y="1559"/>
                  </a:lnTo>
                  <a:cubicBezTo>
                    <a:pt x="118964" y="11951"/>
                    <a:pt x="218516" y="45193"/>
                    <a:pt x="345721" y="114741"/>
                  </a:cubicBezTo>
                  <a:cubicBezTo>
                    <a:pt x="769436" y="482789"/>
                    <a:pt x="458995" y="1445179"/>
                    <a:pt x="232450" y="1541674"/>
                  </a:cubicBezTo>
                  <a:cubicBezTo>
                    <a:pt x="145709" y="1558647"/>
                    <a:pt x="76011" y="1559288"/>
                    <a:pt x="14638" y="1550723"/>
                  </a:cubicBezTo>
                  <a:lnTo>
                    <a:pt x="0" y="1547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F58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353875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8" y="2411296"/>
            <a:ext cx="5360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microservice architecture puts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e</a:t>
            </a:r>
            <a:r>
              <a:rPr lang="sv-SE" sz="2400" i="1" dirty="0" smtClean="0">
                <a:solidFill>
                  <a:srgbClr val="102B3E"/>
                </a:solidFill>
              </a:rPr>
              <a:t>ach element of functionality into a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s</a:t>
            </a:r>
            <a:r>
              <a:rPr lang="sv-SE" sz="2400" i="1" dirty="0" smtClean="0">
                <a:solidFill>
                  <a:srgbClr val="102B3E"/>
                </a:solidFill>
              </a:rPr>
              <a:t>eparate service… 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distributing these services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a</a:t>
            </a:r>
            <a:r>
              <a:rPr lang="sv-SE" sz="2400" i="1" dirty="0" smtClean="0">
                <a:solidFill>
                  <a:srgbClr val="102B3E"/>
                </a:solidFill>
              </a:rPr>
              <a:t>cross servers, replicating as needed</a:t>
            </a:r>
            <a:endParaRPr lang="sv-SE" sz="2400" i="1" dirty="0">
              <a:solidFill>
                <a:srgbClr val="102B3E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6856015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Cube 38"/>
          <p:cNvSpPr/>
          <p:nvPr/>
        </p:nvSpPr>
        <p:spPr>
          <a:xfrm>
            <a:off x="8278331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Cube 29"/>
          <p:cNvSpPr/>
          <p:nvPr/>
        </p:nvSpPr>
        <p:spPr>
          <a:xfrm>
            <a:off x="6856015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Cube 20"/>
          <p:cNvSpPr/>
          <p:nvPr/>
        </p:nvSpPr>
        <p:spPr>
          <a:xfrm>
            <a:off x="8278331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6900943" y="2322770"/>
            <a:ext cx="561967" cy="560055"/>
            <a:chOff x="6980639" y="2453042"/>
            <a:chExt cx="893249" cy="890209"/>
          </a:xfrm>
        </p:grpSpPr>
        <p:sp>
          <p:nvSpPr>
            <p:cNvPr id="59" name="Rectangle 58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8927" y="2322770"/>
            <a:ext cx="561967" cy="560055"/>
            <a:chOff x="6980639" y="2453042"/>
            <a:chExt cx="893249" cy="890209"/>
          </a:xfrm>
        </p:grpSpPr>
        <p:sp>
          <p:nvSpPr>
            <p:cNvPr id="63" name="Rectangle 62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87585" y="2992280"/>
            <a:ext cx="561967" cy="560055"/>
            <a:chOff x="6980639" y="2453042"/>
            <a:chExt cx="893249" cy="890209"/>
          </a:xfrm>
        </p:grpSpPr>
        <p:sp>
          <p:nvSpPr>
            <p:cNvPr id="66" name="Rectangle 65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Isosceles Triangle 2"/>
          <p:cNvSpPr/>
          <p:nvPr/>
        </p:nvSpPr>
        <p:spPr>
          <a:xfrm rot="10299074">
            <a:off x="7757133" y="2455539"/>
            <a:ext cx="345554" cy="31526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Hexagon 8"/>
          <p:cNvSpPr/>
          <p:nvPr/>
        </p:nvSpPr>
        <p:spPr>
          <a:xfrm rot="16200000">
            <a:off x="7432718" y="3084402"/>
            <a:ext cx="276641" cy="38074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5" name="Heart 11"/>
          <p:cNvSpPr/>
          <p:nvPr/>
        </p:nvSpPr>
        <p:spPr>
          <a:xfrm rot="14287302">
            <a:off x="7002546" y="2476996"/>
            <a:ext cx="358760" cy="274989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85" name="Group 84"/>
          <p:cNvGrpSpPr/>
          <p:nvPr/>
        </p:nvGrpSpPr>
        <p:grpSpPr>
          <a:xfrm>
            <a:off x="6966170" y="3999783"/>
            <a:ext cx="954363" cy="951995"/>
            <a:chOff x="6966170" y="3999783"/>
            <a:chExt cx="954363" cy="951995"/>
          </a:xfrm>
        </p:grpSpPr>
        <p:grpSp>
          <p:nvGrpSpPr>
            <p:cNvPr id="69" name="Group 6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8" name="Group 87"/>
          <p:cNvGrpSpPr/>
          <p:nvPr/>
        </p:nvGrpSpPr>
        <p:grpSpPr>
          <a:xfrm>
            <a:off x="8379167" y="3999783"/>
            <a:ext cx="954363" cy="951995"/>
            <a:chOff x="6966170" y="3999783"/>
            <a:chExt cx="954363" cy="951995"/>
          </a:xfrm>
        </p:grpSpPr>
        <p:grpSp>
          <p:nvGrpSpPr>
            <p:cNvPr id="89" name="Group 8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8375809" y="5348161"/>
            <a:ext cx="954363" cy="951995"/>
            <a:chOff x="6966170" y="3999783"/>
            <a:chExt cx="954363" cy="951995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6960959" y="5350967"/>
            <a:ext cx="954363" cy="951995"/>
            <a:chOff x="6966170" y="3999783"/>
            <a:chExt cx="954363" cy="951995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TextBox 138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3064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Who are we?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6" name="Picture 19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84" y="2259239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:\betsson creative\Betsson Group\_Ulrik\cmd 2015 ppt\logos\B2C\bets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7" y="2290591"/>
            <a:ext cx="1359052" cy="3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:\betsson creative\Betsson Group\_Ulrik\cmd 2015 ppt\logos\B2C\kro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42" y="2827615"/>
            <a:ext cx="909115" cy="3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G:\betsson creative\Betsson Group\_Ulrik\cmd 2015 ppt\logos\B2C\oranje casin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80" y="2273423"/>
            <a:ext cx="765764" cy="3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G:\betsson creative\Betsson Group\_Ulrik\cmd 2015 ppt\logos\B2C\triob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08" y="2753989"/>
            <a:ext cx="1111140" cy="26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G:\betsson creative\Betsson Group\_Ulrik\cmd 2015 ppt\logos\B2C\MrSMITH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4" y="3604998"/>
            <a:ext cx="756990" cy="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655" y="5986708"/>
            <a:ext cx="1004202" cy="243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811" y="4164908"/>
            <a:ext cx="1128532" cy="359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627" y="4524881"/>
            <a:ext cx="986813" cy="191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304" y="5709665"/>
            <a:ext cx="1120144" cy="398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033" y="4967862"/>
            <a:ext cx="999805" cy="307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815" y="2827615"/>
            <a:ext cx="944111" cy="2980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380" y="6088028"/>
            <a:ext cx="1531306" cy="285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1766" y="3356947"/>
            <a:ext cx="1344823" cy="3048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885" y="5550120"/>
            <a:ext cx="1337286" cy="270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0273" y="4885626"/>
            <a:ext cx="952708" cy="3052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6527" y="4699573"/>
            <a:ext cx="1217650" cy="390113"/>
          </a:xfrm>
          <a:prstGeom prst="rect">
            <a:avLst/>
          </a:prstGeom>
        </p:spPr>
      </p:pic>
      <p:pic>
        <p:nvPicPr>
          <p:cNvPr id="24" name="Picture 23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04" y="5421576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05632" y="4023245"/>
            <a:ext cx="790353" cy="2303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13114" y="3469583"/>
            <a:ext cx="813334" cy="1782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0987" y="3188185"/>
            <a:ext cx="586250" cy="1802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3914" y="3668638"/>
            <a:ext cx="618492" cy="1832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3388" y="2411296"/>
            <a:ext cx="60182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Multi brand gaming and betting company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Tech stack is mainly .</a:t>
            </a:r>
            <a:r>
              <a:rPr lang="sv-SE" sz="2400" i="1" dirty="0" smtClean="0">
                <a:solidFill>
                  <a:srgbClr val="102B3E"/>
                </a:solidFill>
              </a:rPr>
              <a:t>NET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//TODO: Pia fixar info</a:t>
            </a:r>
          </a:p>
          <a:p>
            <a:r>
              <a:rPr lang="sv-SE" sz="2400" i="1" dirty="0" smtClean="0">
                <a:solidFill>
                  <a:srgbClr val="102B3E"/>
                </a:solidFill>
              </a:rPr>
              <a:t>//TODO: Mer detaljinfo? Requests, servrar etc?</a:t>
            </a:r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 </a:t>
            </a:r>
            <a:endParaRPr lang="sv-SE" sz="2400" i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Oval Callout 138"/>
          <p:cNvSpPr/>
          <p:nvPr/>
        </p:nvSpPr>
        <p:spPr>
          <a:xfrm>
            <a:off x="4394137" y="2141780"/>
            <a:ext cx="2136637" cy="2236016"/>
          </a:xfrm>
          <a:prstGeom prst="wedgeEllipseCallout">
            <a:avLst>
              <a:gd name="adj1" fmla="val 66750"/>
              <a:gd name="adj2" fmla="val 36147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Where are you guys!?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140" name="Oval Callout 139"/>
          <p:cNvSpPr/>
          <p:nvPr/>
        </p:nvSpPr>
        <p:spPr>
          <a:xfrm>
            <a:off x="9825945" y="4377796"/>
            <a:ext cx="2136637" cy="2236016"/>
          </a:xfrm>
          <a:prstGeom prst="wedgeEllipseCallout">
            <a:avLst>
              <a:gd name="adj1" fmla="val -66774"/>
              <a:gd name="adj2" fmla="val 3976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I’m over here!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Microservices</a:t>
            </a:r>
          </a:p>
        </p:txBody>
      </p:sp>
      <p:sp>
        <p:nvSpPr>
          <p:cNvPr id="38" name="Heart 11"/>
          <p:cNvSpPr/>
          <p:nvPr/>
        </p:nvSpPr>
        <p:spPr>
          <a:xfrm rot="14287302">
            <a:off x="3481579" y="4853894"/>
            <a:ext cx="441283" cy="338244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Isosceles Triangle 2"/>
          <p:cNvSpPr/>
          <p:nvPr/>
        </p:nvSpPr>
        <p:spPr>
          <a:xfrm rot="10299074">
            <a:off x="9461814" y="4847425"/>
            <a:ext cx="415731" cy="379285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3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6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28672 0.1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4531 -0.0854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A”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2137" y="2824921"/>
            <a:ext cx="1992085" cy="1793407"/>
            <a:chOff x="7512137" y="2824921"/>
            <a:chExt cx="1992085" cy="1793407"/>
          </a:xfrm>
        </p:grpSpPr>
        <p:cxnSp>
          <p:nvCxnSpPr>
            <p:cNvPr id="25" name="Curved Connector 24"/>
            <p:cNvCxnSpPr>
              <a:endCxn id="8" idx="3"/>
            </p:cNvCxnSpPr>
            <p:nvPr/>
          </p:nvCxnSpPr>
          <p:spPr>
            <a:xfrm rot="16200000" flipV="1">
              <a:off x="7325837" y="3011222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512137" y="3587174"/>
              <a:ext cx="1992085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B”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38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9002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Lookup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”Where is B?”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70527" y="4897970"/>
            <a:ext cx="2841610" cy="278194"/>
            <a:chOff x="4670527" y="5044913"/>
            <a:chExt cx="2841610" cy="27819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670527" y="5184010"/>
              <a:ext cx="2841610" cy="0"/>
            </a:xfrm>
            <a:prstGeom prst="line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615084" y="5044913"/>
              <a:ext cx="952496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Call</a:t>
              </a:r>
              <a:endParaRPr lang="sv-SE" b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29" name="Rounded Rectangle 28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</a:p>
          </p:txBody>
        </p:sp>
        <p:sp>
          <p:nvSpPr>
            <p:cNvPr id="3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873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2" name="Rounded Rectangle 21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A3</a:t>
              </a:r>
              <a:endParaRPr lang="sv-SE" dirty="0"/>
            </a:p>
          </p:txBody>
        </p:sp>
        <p:sp>
          <p:nvSpPr>
            <p:cNvPr id="23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50" y="4018829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A2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72949" y="3287719"/>
            <a:ext cx="1988717" cy="581463"/>
            <a:chOff x="2255363" y="4893279"/>
            <a:chExt cx="1988717" cy="581463"/>
          </a:xfrm>
        </p:grpSpPr>
        <p:sp>
          <p:nvSpPr>
            <p:cNvPr id="28" name="Rounded Rectangle 27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A1</a:t>
              </a:r>
              <a:endParaRPr lang="sv-SE" dirty="0"/>
            </a:p>
          </p:txBody>
        </p:sp>
        <p:sp>
          <p:nvSpPr>
            <p:cNvPr id="32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27002" y="4018829"/>
            <a:ext cx="1988717" cy="581463"/>
            <a:chOff x="7938583" y="4893279"/>
            <a:chExt cx="1988717" cy="581463"/>
          </a:xfrm>
        </p:grpSpPr>
        <p:sp>
          <p:nvSpPr>
            <p:cNvPr id="34" name="Rounded Rectangle 33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B2</a:t>
              </a:r>
              <a:endParaRPr lang="sv-SE" dirty="0"/>
            </a:p>
          </p:txBody>
        </p:sp>
        <p:sp>
          <p:nvSpPr>
            <p:cNvPr id="35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7001" y="3287719"/>
            <a:ext cx="1988717" cy="581463"/>
            <a:chOff x="793858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B1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B3</a:t>
              </a:r>
              <a:endParaRPr lang="sv-SE" dirty="0"/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43" name="Straight Connector 42"/>
          <p:cNvCxnSpPr>
            <a:stCxn id="28" idx="3"/>
          </p:cNvCxnSpPr>
          <p:nvPr/>
        </p:nvCxnSpPr>
        <p:spPr>
          <a:xfrm>
            <a:off x="4061666" y="3578451"/>
            <a:ext cx="1052483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5" idx="3"/>
          </p:cNvCxnSpPr>
          <p:nvPr/>
        </p:nvCxnSpPr>
        <p:spPr>
          <a:xfrm flipV="1">
            <a:off x="4061667" y="4291312"/>
            <a:ext cx="1052482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2" idx="3"/>
          </p:cNvCxnSpPr>
          <p:nvPr/>
        </p:nvCxnSpPr>
        <p:spPr>
          <a:xfrm flipV="1">
            <a:off x="4061666" y="4291312"/>
            <a:ext cx="1052483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7" idx="1"/>
          </p:cNvCxnSpPr>
          <p:nvPr/>
        </p:nvCxnSpPr>
        <p:spPr>
          <a:xfrm flipH="1">
            <a:off x="7102866" y="3578451"/>
            <a:ext cx="1024135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4" idx="1"/>
          </p:cNvCxnSpPr>
          <p:nvPr/>
        </p:nvCxnSpPr>
        <p:spPr>
          <a:xfrm flipH="1" flipV="1">
            <a:off x="7102866" y="4291312"/>
            <a:ext cx="1024136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0" idx="1"/>
          </p:cNvCxnSpPr>
          <p:nvPr/>
        </p:nvCxnSpPr>
        <p:spPr>
          <a:xfrm flipH="1" flipV="1">
            <a:off x="7102866" y="4291312"/>
            <a:ext cx="1024135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61665" y="2918908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Rectangle 60"/>
          <p:cNvSpPr/>
          <p:nvPr/>
        </p:nvSpPr>
        <p:spPr>
          <a:xfrm>
            <a:off x="8031963" y="2847471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Rounded Rectangle 63"/>
          <p:cNvSpPr/>
          <p:nvPr/>
        </p:nvSpPr>
        <p:spPr>
          <a:xfrm>
            <a:off x="4670527" y="3725630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624870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680"/>
          <a:stretch/>
        </p:blipFill>
        <p:spPr>
          <a:xfrm>
            <a:off x="0" y="0"/>
            <a:ext cx="12212959" cy="3092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70" y="3147557"/>
            <a:ext cx="563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>
                <a:solidFill>
                  <a:schemeClr val="bg1"/>
                </a:solidFill>
              </a:rPr>
              <a:t>Leetspeak 2014, Niklas Gustavsson/Spotify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5370" y="4627903"/>
            <a:ext cx="552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i="1" dirty="0" smtClean="0">
                <a:solidFill>
                  <a:schemeClr val="bg1"/>
                </a:solidFill>
              </a:rPr>
              <a:t>Service Discovery using DNS</a:t>
            </a:r>
            <a:endParaRPr lang="sv-SE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7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Consul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53" y="416370"/>
            <a:ext cx="1223071" cy="1223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rgbClr val="102B3E"/>
                </a:solidFill>
              </a:rPr>
              <a:t>λ</a:t>
            </a:r>
            <a:r>
              <a:rPr lang="sv-SE" b="1" dirty="0" smtClean="0">
                <a:solidFill>
                  <a:srgbClr val="102B3E"/>
                </a:solidFill>
              </a:rPr>
              <a:t> Consul agent -server -bootstrap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Asp.NET Core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53563" y="3510087"/>
            <a:ext cx="3284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>
                <a:solidFill>
                  <a:srgbClr val="102B3E"/>
                </a:solidFill>
              </a:rPr>
              <a:t>.NET      </a:t>
            </a:r>
            <a:r>
              <a:rPr lang="sv-SE" sz="4000" b="1" dirty="0" smtClean="0">
                <a:solidFill>
                  <a:srgbClr val="102B3E"/>
                </a:solidFill>
              </a:rPr>
              <a:t>Consul</a:t>
            </a:r>
            <a:endParaRPr lang="sv-SE" sz="4000" b="1" dirty="0">
              <a:solidFill>
                <a:srgbClr val="102B3E"/>
              </a:solidFill>
            </a:endParaRPr>
          </a:p>
        </p:txBody>
      </p:sp>
      <p:sp>
        <p:nvSpPr>
          <p:cNvPr id="4" name="Heart 3"/>
          <p:cNvSpPr/>
          <p:nvPr/>
        </p:nvSpPr>
        <p:spPr>
          <a:xfrm>
            <a:off x="5642707" y="3657600"/>
            <a:ext cx="453293" cy="412860"/>
          </a:xfrm>
          <a:prstGeom prst="heart">
            <a:avLst/>
          </a:pr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92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Consul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7052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sz="800" b="1" dirty="0" smtClean="0"/>
              <a:t> </a:t>
            </a:r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b="1" dirty="0" smtClean="0"/>
              <a:t>.NET Service A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22927" y="4770728"/>
            <a:ext cx="2533144" cy="413284"/>
          </a:xfrm>
          <a:prstGeom prst="roundRect">
            <a:avLst>
              <a:gd name="adj" fmla="val 0"/>
            </a:avLst>
          </a:prstGeom>
          <a:solidFill>
            <a:srgbClr val="236089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Microphone</a:t>
            </a:r>
            <a:endParaRPr lang="sv-SE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036255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53369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2"/>
            <a:endCxn id="9" idx="0"/>
          </p:cNvCxnSpPr>
          <p:nvPr/>
        </p:nvCxnSpPr>
        <p:spPr>
          <a:xfrm>
            <a:off x="6091332" y="3390603"/>
            <a:ext cx="0" cy="1227725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424362" y="4205048"/>
            <a:ext cx="843243" cy="28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I am A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67606" y="3480456"/>
            <a:ext cx="1686668" cy="29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Are you alive?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54274" y="4205048"/>
            <a:ext cx="1318189" cy="27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Where is X?</a:t>
            </a:r>
            <a:endParaRPr lang="sv-SE" b="1" i="1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5" y="2539968"/>
            <a:ext cx="585508" cy="5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What to expect from this talk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A bit of history on where we came from in terms of architecture</a:t>
            </a:r>
          </a:p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Geekery about </a:t>
            </a:r>
            <a:r>
              <a:rPr lang="sv-SE" b="1" dirty="0">
                <a:solidFill>
                  <a:srgbClr val="102B3E"/>
                </a:solidFill>
              </a:rPr>
              <a:t>microservices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service discovery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Docker</a:t>
            </a:r>
            <a:r>
              <a:rPr lang="sv-SE" dirty="0">
                <a:solidFill>
                  <a:srgbClr val="102B3E"/>
                </a:solidFill>
              </a:rPr>
              <a:t> and </a:t>
            </a:r>
            <a:r>
              <a:rPr lang="sv-SE" b="1" dirty="0">
                <a:solidFill>
                  <a:srgbClr val="102B3E"/>
                </a:solidFill>
              </a:rPr>
              <a:t>.NET Core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/>
            </a:r>
            <a:br>
              <a:rPr lang="sv-SE" dirty="0" smtClean="0">
                <a:solidFill>
                  <a:srgbClr val="102B3E"/>
                </a:solidFill>
              </a:rPr>
            </a:br>
            <a:r>
              <a:rPr lang="sv-SE" dirty="0" smtClean="0">
                <a:solidFill>
                  <a:srgbClr val="102B3E"/>
                </a:solidFill>
              </a:rPr>
              <a:t>I will not talk about Akka.NET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under NDA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not an Ops guy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Consul enables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220" y="2903666"/>
            <a:ext cx="5720744" cy="3117489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Scalability – Multiple instances</a:t>
            </a:r>
            <a:endParaRPr lang="sv-SE" dirty="0">
              <a:solidFill>
                <a:srgbClr val="FFFFFF"/>
              </a:solidFill>
            </a:endParaRPr>
          </a:p>
          <a:p>
            <a:r>
              <a:rPr lang="sv-SE" dirty="0" smtClean="0">
                <a:solidFill>
                  <a:srgbClr val="FFFFFF"/>
                </a:solidFill>
              </a:rPr>
              <a:t>Availability – Health Checks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Circuit Breaker’ish</a:t>
            </a:r>
          </a:p>
          <a:p>
            <a:endParaRPr lang="sv-SE" dirty="0">
              <a:solidFill>
                <a:srgbClr val="FFFFFF"/>
              </a:solidFill>
            </a:endParaRPr>
          </a:p>
          <a:p>
            <a:r>
              <a:rPr lang="sv-SE" dirty="0" smtClean="0">
                <a:solidFill>
                  <a:srgbClr val="FFFFFF"/>
                </a:solidFill>
              </a:rPr>
              <a:t>(Distributed Configuration)</a:t>
            </a:r>
            <a:endParaRPr lang="sv-SE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4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Into the future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5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8" name="Rectangle 7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</a:t>
              </a:r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  <a:endParaRPr lang="sv-SE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noFill/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Customer Data</a:t>
              </a:r>
              <a:endParaRPr lang="sv-SE" dirty="0"/>
            </a:p>
          </p:txBody>
        </p:sp>
        <p:sp>
          <p:nvSpPr>
            <p:cNvPr id="13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07228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6" name="Rectangle 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</a:t>
              </a:r>
              <a:endParaRPr lang="sv-SE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  <a:endParaRPr lang="sv-SE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  <a:endParaRPr lang="sv-SE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Customer Data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44" name="Oval Callout 43"/>
          <p:cNvSpPr/>
          <p:nvPr/>
        </p:nvSpPr>
        <p:spPr>
          <a:xfrm>
            <a:off x="1648964" y="2761893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Isolating services from eachother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6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6" b="17694"/>
          <a:stretch/>
        </p:blipFill>
        <p:spPr>
          <a:xfrm>
            <a:off x="1524510" y="3493467"/>
            <a:ext cx="2223208" cy="1138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t="11768" r="8647" b="8354"/>
          <a:stretch/>
        </p:blipFill>
        <p:spPr>
          <a:xfrm>
            <a:off x="3933138" y="3103319"/>
            <a:ext cx="1996919" cy="19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77" y="3027806"/>
            <a:ext cx="2070043" cy="207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9"/>
          <a:stretch/>
        </p:blipFill>
        <p:spPr>
          <a:xfrm>
            <a:off x="8370940" y="3085915"/>
            <a:ext cx="1942394" cy="19538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F16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b="1" dirty="0" smtClean="0"/>
              <a:t>Cluster Schedulers</a:t>
            </a:r>
            <a:endParaRPr lang="sv-SE" sz="4400" b="1" dirty="0"/>
          </a:p>
        </p:txBody>
      </p:sp>
    </p:spTree>
    <p:extLst>
      <p:ext uri="{BB962C8B-B14F-4D97-AF65-F5344CB8AC3E}">
        <p14:creationId xmlns:p14="http://schemas.microsoft.com/office/powerpoint/2010/main" val="26853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b="1" dirty="0"/>
              <a:t>Cluster </a:t>
            </a:r>
            <a:r>
              <a:rPr lang="sv-SE" sz="4400" b="1" dirty="0" smtClean="0"/>
              <a:t>Schedulers</a:t>
            </a:r>
            <a:endParaRPr lang="sv-SE" sz="44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4501023" y="2664185"/>
            <a:ext cx="3179197" cy="3780158"/>
            <a:chOff x="4501023" y="2664185"/>
            <a:chExt cx="3179197" cy="3780158"/>
          </a:xfrm>
        </p:grpSpPr>
        <p:sp>
          <p:nvSpPr>
            <p:cNvPr id="6" name="Rectangle 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2</a:t>
              </a:r>
              <a:endParaRPr lang="sv-SE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  <a:endParaRPr lang="sv-SE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Registration</a:t>
              </a:r>
              <a:endParaRPr lang="sv-SE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Customer Data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9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Heart 11"/>
            <p:cNvSpPr/>
            <p:nvPr/>
          </p:nvSpPr>
          <p:spPr>
            <a:xfrm rot="14287302">
              <a:off x="6597353" y="5354637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7750" y="2664185"/>
            <a:ext cx="3179197" cy="3780158"/>
            <a:chOff x="4501023" y="2664185"/>
            <a:chExt cx="3179197" cy="3780158"/>
          </a:xfrm>
        </p:grpSpPr>
        <p:sp>
          <p:nvSpPr>
            <p:cNvPr id="14" name="Rectangle 13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1</a:t>
              </a:r>
              <a:endParaRPr lang="sv-SE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Registration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Registration</a:t>
              </a:r>
              <a:endParaRPr lang="sv-SE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20" name="Isosceles Triangle 2"/>
            <p:cNvSpPr/>
            <p:nvPr/>
          </p:nvSpPr>
          <p:spPr>
            <a:xfrm rot="10299074">
              <a:off x="6550469" y="4529293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084296" y="2664185"/>
            <a:ext cx="3179197" cy="3780158"/>
            <a:chOff x="4501023" y="2664185"/>
            <a:chExt cx="3179197" cy="3780158"/>
          </a:xfrm>
        </p:grpSpPr>
        <p:sp>
          <p:nvSpPr>
            <p:cNvPr id="26" name="Rectangle 25"/>
            <p:cNvSpPr/>
            <p:nvPr/>
          </p:nvSpPr>
          <p:spPr>
            <a:xfrm>
              <a:off x="4501023" y="2664185"/>
              <a:ext cx="3179197" cy="3780158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Server 3</a:t>
              </a:r>
              <a:endParaRPr lang="sv-SE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30880" y="3135086"/>
              <a:ext cx="2519480" cy="2946399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smtClean="0"/>
                <a:t>Docker</a:t>
              </a:r>
              <a:endParaRPr lang="sv-SE" b="1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105634" y="358917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/>
                <a:t>Login</a:t>
              </a:r>
              <a:endParaRPr lang="sv-SE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096260" y="4397675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096261" y="52061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r>
                <a:rPr lang="sv-SE" dirty="0" smtClean="0"/>
                <a:t>….</a:t>
              </a:r>
              <a:endParaRPr lang="sv-SE" dirty="0"/>
            </a:p>
          </p:txBody>
        </p:sp>
        <p:sp>
          <p:nvSpPr>
            <p:cNvPr id="33" name="Rectangle 7"/>
            <p:cNvSpPr/>
            <p:nvPr/>
          </p:nvSpPr>
          <p:spPr>
            <a:xfrm rot="18900000">
              <a:off x="6574366" y="3708181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6" name="Isosceles Triangle 2"/>
          <p:cNvSpPr/>
          <p:nvPr/>
        </p:nvSpPr>
        <p:spPr>
          <a:xfrm rot="10299074">
            <a:off x="2945263" y="3728046"/>
            <a:ext cx="383419" cy="349806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740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Rancher Demo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166" y="2376128"/>
            <a:ext cx="7633998" cy="3117489"/>
          </a:xfrm>
        </p:spPr>
        <p:txBody>
          <a:bodyPr/>
          <a:lstStyle/>
          <a:p>
            <a:r>
              <a:rPr lang="sv-SE" smtClean="0">
                <a:solidFill>
                  <a:srgbClr val="FFFFFF"/>
                </a:solidFill>
              </a:rPr>
              <a:t>Install </a:t>
            </a:r>
            <a:r>
              <a:rPr lang="sv-SE" dirty="0" smtClean="0">
                <a:solidFill>
                  <a:srgbClr val="FFFFFF"/>
                </a:solidFill>
              </a:rPr>
              <a:t>Consul – Docker Compose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Install Asp.NET Core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Show Consul UI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Scale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Redeploy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Integrate with legacy services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805842" y="3753716"/>
            <a:ext cx="788667" cy="748048"/>
          </a:xfrm>
          <a:custGeom>
            <a:avLst/>
            <a:gdLst>
              <a:gd name="connsiteX0" fmla="*/ 0 w 1110342"/>
              <a:gd name="connsiteY0" fmla="*/ 0 h 1034438"/>
              <a:gd name="connsiteX1" fmla="*/ 1110342 w 1110342"/>
              <a:gd name="connsiteY1" fmla="*/ 517219 h 1034438"/>
              <a:gd name="connsiteX2" fmla="*/ 0 w 1110342"/>
              <a:gd name="connsiteY2" fmla="*/ 1034438 h 1034438"/>
              <a:gd name="connsiteX3" fmla="*/ 0 w 1110342"/>
              <a:gd name="connsiteY3" fmla="*/ 0 h 10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42" h="1034438">
                <a:moveTo>
                  <a:pt x="0" y="0"/>
                </a:moveTo>
                <a:lnTo>
                  <a:pt x="1110342" y="517219"/>
                </a:lnTo>
                <a:lnTo>
                  <a:pt x="0" y="1034438"/>
                </a:lnTo>
                <a:lnTo>
                  <a:pt x="0" y="0"/>
                </a:lnTo>
                <a:close/>
              </a:path>
            </a:pathLst>
          </a:cu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44" y="2875505"/>
            <a:ext cx="1719523" cy="22047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78945" y="2875505"/>
            <a:ext cx="2265539" cy="2204735"/>
            <a:chOff x="8726512" y="596397"/>
            <a:chExt cx="2955083" cy="2875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lum brigh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12" y="596397"/>
              <a:ext cx="2875773" cy="2875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22" y="596397"/>
              <a:ext cx="2875773" cy="2875773"/>
            </a:xfrm>
            <a:prstGeom prst="rect">
              <a:avLst/>
            </a:prstGeom>
          </p:spPr>
        </p:pic>
      </p:grpSp>
      <p:pic>
        <p:nvPicPr>
          <p:cNvPr id="1026" name="Picture 2" descr="http://blog.nethouse.se/wp-content/uploads/2015/05/N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92" y="3175240"/>
            <a:ext cx="4514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Selecting a proper tech stack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Why Go or Elixir?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640" y="2908315"/>
            <a:ext cx="6732665" cy="2490121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Built for Concurrency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Built for Distributed Systems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 different culture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ettyimages.com/videos/the-end-with-sound-v1-video-id473392845?s=640x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rgbClr val="FFFFFF"/>
                </a:solidFill>
              </a:rPr>
              <a:t>The Past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951" y="158620"/>
            <a:ext cx="732453" cy="704462"/>
          </a:xfrm>
          <a:prstGeom prst="rect">
            <a:avLst/>
          </a:prstGeom>
          <a:solidFill>
            <a:srgbClr val="7E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900404" y="158620"/>
            <a:ext cx="732453" cy="704462"/>
          </a:xfrm>
          <a:prstGeom prst="rect">
            <a:avLst/>
          </a:prstGeom>
          <a:solidFill>
            <a:srgbClr val="01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632857" y="158620"/>
            <a:ext cx="732453" cy="704462"/>
          </a:xfrm>
          <a:prstGeom prst="rect">
            <a:avLst/>
          </a:prstGeom>
          <a:solidFill>
            <a:srgbClr val="F3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365310" y="158620"/>
            <a:ext cx="732453" cy="704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401217" y="1106922"/>
            <a:ext cx="1143000" cy="274830"/>
            <a:chOff x="51318" y="2216020"/>
            <a:chExt cx="2929812" cy="704462"/>
          </a:xfrm>
        </p:grpSpPr>
        <p:sp>
          <p:nvSpPr>
            <p:cNvPr id="10" name="Rectangle 9"/>
            <p:cNvSpPr/>
            <p:nvPr/>
          </p:nvSpPr>
          <p:spPr>
            <a:xfrm>
              <a:off x="51318" y="2216020"/>
              <a:ext cx="732453" cy="704462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3771" y="2216020"/>
              <a:ext cx="732453" cy="704462"/>
            </a:xfrm>
            <a:prstGeom prst="rect">
              <a:avLst/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224" y="2216020"/>
              <a:ext cx="732453" cy="704462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8677" y="2216020"/>
              <a:ext cx="732453" cy="704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489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80236" y="1010093"/>
            <a:ext cx="2853922" cy="2844209"/>
            <a:chOff x="4880236" y="1010093"/>
            <a:chExt cx="2853922" cy="2844209"/>
          </a:xfrm>
        </p:grpSpPr>
        <p:sp>
          <p:nvSpPr>
            <p:cNvPr id="12" name="Rectangle 11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7102" y="1376331"/>
            <a:ext cx="5357243" cy="4578173"/>
            <a:chOff x="3817102" y="1376331"/>
            <a:chExt cx="5357243" cy="4578173"/>
          </a:xfrm>
        </p:grpSpPr>
        <p:sp>
          <p:nvSpPr>
            <p:cNvPr id="4" name="Isosceles Triangle 2"/>
            <p:cNvSpPr/>
            <p:nvPr/>
          </p:nvSpPr>
          <p:spPr>
            <a:xfrm rot="10800000">
              <a:off x="6406298" y="4402194"/>
              <a:ext cx="1768512" cy="1552310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4739" h="1680662">
                  <a:moveTo>
                    <a:pt x="17715" y="1474493"/>
                  </a:moveTo>
                  <a:cubicBezTo>
                    <a:pt x="-110838" y="1143641"/>
                    <a:pt x="487133" y="-4678"/>
                    <a:pt x="943695" y="1083"/>
                  </a:cubicBezTo>
                  <a:cubicBezTo>
                    <a:pt x="1323225" y="-41661"/>
                    <a:pt x="1988712" y="1192454"/>
                    <a:pt x="1908022" y="1474493"/>
                  </a:cubicBezTo>
                  <a:cubicBezTo>
                    <a:pt x="1628097" y="1747443"/>
                    <a:pt x="206144" y="1751321"/>
                    <a:pt x="17715" y="1474493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7677173" y="2861440"/>
              <a:ext cx="1497172" cy="1532035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4222773" y="1068926"/>
              <a:ext cx="1460685" cy="2075495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879981">
              <a:off x="3817102" y="4008518"/>
              <a:ext cx="1978128" cy="1723502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Heart 11"/>
          <p:cNvSpPr/>
          <p:nvPr/>
        </p:nvSpPr>
        <p:spPr>
          <a:xfrm rot="14287302">
            <a:off x="6417752" y="807038"/>
            <a:ext cx="2088115" cy="1600538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32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One Brand, One System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Bets10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27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We </a:t>
            </a:r>
            <a:r>
              <a:rPr lang="sv-SE" b="1" dirty="0" smtClean="0">
                <a:solidFill>
                  <a:srgbClr val="FFFFFF"/>
                </a:solidFill>
              </a:rPr>
              <a:t>acquired more brands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/>
              <a:t>Bets10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94225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NordicBet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407138" y="2912803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Betsafe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777803" y="3376519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686" y="3341757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3380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the monolith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757" y="2411296"/>
            <a:ext cx="45541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monolithic application puts all its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f</a:t>
            </a:r>
            <a:r>
              <a:rPr lang="sv-SE" sz="2400" i="1" dirty="0" smtClean="0">
                <a:solidFill>
                  <a:srgbClr val="102B3E"/>
                </a:solidFill>
              </a:rPr>
              <a:t>unctionality into a single process…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replicating the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m</a:t>
            </a:r>
            <a:r>
              <a:rPr lang="sv-SE" sz="2400" i="1" dirty="0" smtClean="0">
                <a:solidFill>
                  <a:srgbClr val="102B3E"/>
                </a:solidFill>
              </a:rPr>
              <a:t>onolith on multiple servers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0639" y="2453042"/>
            <a:ext cx="893249" cy="890209"/>
            <a:chOff x="4880236" y="1010093"/>
            <a:chExt cx="2853922" cy="2844209"/>
          </a:xfrm>
        </p:grpSpPr>
        <p:sp>
          <p:nvSpPr>
            <p:cNvPr id="14" name="Rectangle 13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56015" y="3795568"/>
            <a:ext cx="2680290" cy="2609669"/>
            <a:chOff x="6391867" y="4212629"/>
            <a:chExt cx="2680290" cy="2609669"/>
          </a:xfrm>
        </p:grpSpPr>
        <p:grpSp>
          <p:nvGrpSpPr>
            <p:cNvPr id="86" name="Group 85"/>
            <p:cNvGrpSpPr/>
            <p:nvPr/>
          </p:nvGrpSpPr>
          <p:grpSpPr>
            <a:xfrm>
              <a:off x="6391867" y="4212629"/>
              <a:ext cx="1257974" cy="1242978"/>
              <a:chOff x="7709188" y="4005294"/>
              <a:chExt cx="1257974" cy="1242978"/>
            </a:xfrm>
          </p:grpSpPr>
          <p:sp>
            <p:nvSpPr>
              <p:cNvPr id="85" name="Cube 84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8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814183" y="4212629"/>
              <a:ext cx="1257974" cy="1242978"/>
              <a:chOff x="7709188" y="4005294"/>
              <a:chExt cx="1257974" cy="1242978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391867" y="5579320"/>
              <a:ext cx="1257974" cy="1242978"/>
              <a:chOff x="7709188" y="4005294"/>
              <a:chExt cx="1257974" cy="1242978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814183" y="5579320"/>
              <a:ext cx="1257974" cy="1242978"/>
              <a:chOff x="7709188" y="4005294"/>
              <a:chExt cx="1257974" cy="1242978"/>
            </a:xfrm>
          </p:grpSpPr>
          <p:sp>
            <p:nvSpPr>
              <p:cNvPr id="108" name="Cube 10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sp>
        <p:nvSpPr>
          <p:cNvPr id="118" name="TextBox 117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26983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by </a:t>
            </a:r>
            <a:r>
              <a:rPr lang="sv-SE" b="1" dirty="0" smtClean="0">
                <a:solidFill>
                  <a:srgbClr val="FFFFFF"/>
                </a:solidFill>
              </a:rPr>
              <a:t>Instance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C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7943251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sp>
        <p:nvSpPr>
          <p:cNvPr id="15" name="Rounded Rectangle 14"/>
          <p:cNvSpPr/>
          <p:nvPr/>
        </p:nvSpPr>
        <p:spPr>
          <a:xfrm>
            <a:off x="8369697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D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7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0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01845" y="3930265"/>
            <a:ext cx="1322428" cy="1719349"/>
            <a:chOff x="8885218" y="3532723"/>
            <a:chExt cx="1052178" cy="1367985"/>
          </a:xfrm>
        </p:grpSpPr>
        <p:sp>
          <p:nvSpPr>
            <p:cNvPr id="2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407138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40" name="Rounded Rectangle 39"/>
          <p:cNvSpPr/>
          <p:nvPr/>
        </p:nvSpPr>
        <p:spPr>
          <a:xfrm>
            <a:off x="1833584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A, B</a:t>
            </a:r>
            <a:endParaRPr lang="sv-SE" dirty="0"/>
          </a:p>
        </p:txBody>
      </p:sp>
      <p:grpSp>
        <p:nvGrpSpPr>
          <p:cNvPr id="53" name="Group 52"/>
          <p:cNvGrpSpPr/>
          <p:nvPr/>
        </p:nvGrpSpPr>
        <p:grpSpPr>
          <a:xfrm>
            <a:off x="2166728" y="3843053"/>
            <a:ext cx="1322428" cy="1719349"/>
            <a:chOff x="8885218" y="3532723"/>
            <a:chExt cx="1052178" cy="1367985"/>
          </a:xfrm>
        </p:grpSpPr>
        <p:sp>
          <p:nvSpPr>
            <p:cNvPr id="5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29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Introducing SOA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813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675193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26" name="Rectangle 25"/>
          <p:cNvSpPr/>
          <p:nvPr/>
        </p:nvSpPr>
        <p:spPr>
          <a:xfrm>
            <a:off x="794225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834579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25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01640" y="3318733"/>
            <a:ext cx="1988719" cy="2592210"/>
            <a:chOff x="1834579" y="3318733"/>
            <a:chExt cx="1988719" cy="2592210"/>
          </a:xfrm>
        </p:grpSpPr>
        <p:sp>
          <p:nvSpPr>
            <p:cNvPr id="36" name="Rounded Rectangle 35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0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68700" y="3318733"/>
            <a:ext cx="1988719" cy="2592210"/>
            <a:chOff x="1834579" y="3318733"/>
            <a:chExt cx="1988719" cy="2592210"/>
          </a:xfrm>
        </p:grpSpPr>
        <p:sp>
          <p:nvSpPr>
            <p:cNvPr id="45" name="Rounded Rectangle 4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53" name="Oval Callout 52"/>
          <p:cNvSpPr/>
          <p:nvPr/>
        </p:nvSpPr>
        <p:spPr>
          <a:xfrm>
            <a:off x="7704432" y="2485189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Still pretty darn big services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24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1284</TotalTime>
  <Words>463</Words>
  <Application>Microsoft Office PowerPoint</Application>
  <PresentationFormat>Widescreen</PresentationFormat>
  <Paragraphs>196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Roboto</vt:lpstr>
      <vt:lpstr>Office Theme</vt:lpstr>
      <vt:lpstr>PowerPoint Presentation</vt:lpstr>
      <vt:lpstr>Who are we?</vt:lpstr>
      <vt:lpstr>What to expect from this talk</vt:lpstr>
      <vt:lpstr>The Past</vt:lpstr>
      <vt:lpstr>One Brand, One System</vt:lpstr>
      <vt:lpstr>We acquired more brands</vt:lpstr>
      <vt:lpstr>Scaling the monolith</vt:lpstr>
      <vt:lpstr>Scaling by Instance</vt:lpstr>
      <vt:lpstr>Introducing SOA</vt:lpstr>
      <vt:lpstr>Problems?</vt:lpstr>
      <vt:lpstr>Point to point communication</vt:lpstr>
      <vt:lpstr>Shared Servers, Noisy Neighbours</vt:lpstr>
      <vt:lpstr>Single point of failure…</vt:lpstr>
      <vt:lpstr>…Same issue with deployment</vt:lpstr>
      <vt:lpstr>Problems!</vt:lpstr>
      <vt:lpstr>The Current</vt:lpstr>
      <vt:lpstr>Adopting Microservices</vt:lpstr>
      <vt:lpstr>Adopting Microservices</vt:lpstr>
      <vt:lpstr>Scaling Microservices</vt:lpstr>
      <vt:lpstr>Scaling Microservices</vt:lpstr>
      <vt:lpstr>Scaling Microservices</vt:lpstr>
      <vt:lpstr>Service Discovery</vt:lpstr>
      <vt:lpstr>Service Discovery</vt:lpstr>
      <vt:lpstr>Service Discovery</vt:lpstr>
      <vt:lpstr>PowerPoint Presentation</vt:lpstr>
      <vt:lpstr>Consul</vt:lpstr>
      <vt:lpstr>Asp.NET Core</vt:lpstr>
      <vt:lpstr>Microphone</vt:lpstr>
      <vt:lpstr>Microphone</vt:lpstr>
      <vt:lpstr>Consul enables</vt:lpstr>
      <vt:lpstr>Into the future</vt:lpstr>
      <vt:lpstr>PowerPoint Presentation</vt:lpstr>
      <vt:lpstr>PowerPoint Presentation</vt:lpstr>
      <vt:lpstr>PowerPoint Presentation</vt:lpstr>
      <vt:lpstr>PowerPoint Presentation</vt:lpstr>
      <vt:lpstr>Rancher Demo</vt:lpstr>
      <vt:lpstr>Selecting a proper tech stack</vt:lpstr>
      <vt:lpstr>Why Go or Elixir?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Betsson</dc:title>
  <dc:creator>Roger Johansson</dc:creator>
  <cp:lastModifiedBy>Roger Johansson</cp:lastModifiedBy>
  <cp:revision>394</cp:revision>
  <dcterms:created xsi:type="dcterms:W3CDTF">2016-09-30T19:43:44Z</dcterms:created>
  <dcterms:modified xsi:type="dcterms:W3CDTF">2016-10-11T09:09:19Z</dcterms:modified>
</cp:coreProperties>
</file>